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4" r:id="rId4"/>
    <p:sldId id="259" r:id="rId5"/>
    <p:sldId id="257" r:id="rId6"/>
    <p:sldId id="262" r:id="rId7"/>
    <p:sldId id="258" r:id="rId8"/>
    <p:sldId id="261" r:id="rId9"/>
    <p:sldId id="263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3"/>
  </p:normalViewPr>
  <p:slideViewPr>
    <p:cSldViewPr snapToGrid="0" snapToObjects="1" showGuides="1">
      <p:cViewPr>
        <p:scale>
          <a:sx n="114" d="100"/>
          <a:sy n="114" d="100"/>
        </p:scale>
        <p:origin x="78" y="168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30825768773486"/>
          <c:y val="5.3838826862602406E-2"/>
          <c:w val="0.72868764187429835"/>
          <c:h val="0.81341029236005213"/>
        </c:manualLayout>
      </c:layout>
      <c:scatterChart>
        <c:scatterStyle val="lineMarker"/>
        <c:varyColors val="0"/>
        <c:ser>
          <c:idx val="2"/>
          <c:order val="0"/>
          <c:tx>
            <c:strRef>
              <c:f>Sheet1!$I$1</c:f>
              <c:strCache>
                <c:ptCount val="1"/>
                <c:pt idx="0">
                  <c:v>4.4K Before CBP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Sheet1!$J$2:$J$44</c:f>
              <c:numCache>
                <c:formatCode>0.00E+00</c:formatCode>
                <c:ptCount val="43"/>
                <c:pt idx="0">
                  <c:v>3.45570098</c:v>
                </c:pt>
                <c:pt idx="1">
                  <c:v>3.8700926299999998</c:v>
                </c:pt>
                <c:pt idx="2">
                  <c:v>1.9977665200000001</c:v>
                </c:pt>
                <c:pt idx="3">
                  <c:v>2.5521534699999999</c:v>
                </c:pt>
                <c:pt idx="4">
                  <c:v>2.64058306</c:v>
                </c:pt>
                <c:pt idx="5">
                  <c:v>2.8837723799999999</c:v>
                </c:pt>
                <c:pt idx="6">
                  <c:v>3.10438473</c:v>
                </c:pt>
                <c:pt idx="7">
                  <c:v>3.2500463000000002</c:v>
                </c:pt>
                <c:pt idx="8">
                  <c:v>3.3882005899999998</c:v>
                </c:pt>
                <c:pt idx="9">
                  <c:v>3.4518109400000001</c:v>
                </c:pt>
                <c:pt idx="10">
                  <c:v>3.4940330300000002</c:v>
                </c:pt>
                <c:pt idx="11">
                  <c:v>3.5864713699999999</c:v>
                </c:pt>
                <c:pt idx="12">
                  <c:v>3.66369853</c:v>
                </c:pt>
                <c:pt idx="13">
                  <c:v>3.7512297700000001</c:v>
                </c:pt>
                <c:pt idx="14">
                  <c:v>4.0281081199999997</c:v>
                </c:pt>
                <c:pt idx="15">
                  <c:v>4.3218990000000002</c:v>
                </c:pt>
                <c:pt idx="16">
                  <c:v>4.7009263600000004</c:v>
                </c:pt>
                <c:pt idx="17">
                  <c:v>5.02610183</c:v>
                </c:pt>
                <c:pt idx="18">
                  <c:v>5.3563728900000003</c:v>
                </c:pt>
                <c:pt idx="19">
                  <c:v>5.6734349999999996</c:v>
                </c:pt>
                <c:pt idx="20">
                  <c:v>5.99472132</c:v>
                </c:pt>
                <c:pt idx="21">
                  <c:v>6.1770229199999998</c:v>
                </c:pt>
                <c:pt idx="22">
                  <c:v>3.9526751199999999</c:v>
                </c:pt>
                <c:pt idx="23">
                  <c:v>6.5977004499999996</c:v>
                </c:pt>
                <c:pt idx="24">
                  <c:v>6.31940043</c:v>
                </c:pt>
                <c:pt idx="25">
                  <c:v>6.7899929700000001</c:v>
                </c:pt>
                <c:pt idx="26">
                  <c:v>6.9945055600000003</c:v>
                </c:pt>
                <c:pt idx="27">
                  <c:v>7.3554155200000002</c:v>
                </c:pt>
                <c:pt idx="28">
                  <c:v>7.6864754</c:v>
                </c:pt>
                <c:pt idx="29">
                  <c:v>8.0091962399999996</c:v>
                </c:pt>
                <c:pt idx="30">
                  <c:v>8.0240256500000005</c:v>
                </c:pt>
                <c:pt idx="31">
                  <c:v>8.2002826399999993</c:v>
                </c:pt>
                <c:pt idx="32">
                  <c:v>8.53553563</c:v>
                </c:pt>
                <c:pt idx="33">
                  <c:v>8.9773552999999993</c:v>
                </c:pt>
                <c:pt idx="34">
                  <c:v>9.4608237000000006</c:v>
                </c:pt>
                <c:pt idx="35">
                  <c:v>4.9009713699999997</c:v>
                </c:pt>
                <c:pt idx="36">
                  <c:v>9.6072569600000008</c:v>
                </c:pt>
                <c:pt idx="37">
                  <c:v>9.1547189800000002</c:v>
                </c:pt>
                <c:pt idx="38">
                  <c:v>9.4015992799999992</c:v>
                </c:pt>
                <c:pt idx="39">
                  <c:v>9.6671483400000007</c:v>
                </c:pt>
                <c:pt idx="40">
                  <c:v>9.9260604099999998</c:v>
                </c:pt>
                <c:pt idx="41">
                  <c:v>10.2420866</c:v>
                </c:pt>
                <c:pt idx="42">
                  <c:v>10.124867200000001</c:v>
                </c:pt>
              </c:numCache>
            </c:numRef>
          </c:xVal>
          <c:yVal>
            <c:numRef>
              <c:f>Sheet1!$K$2:$K$44</c:f>
              <c:numCache>
                <c:formatCode>0.00E+00</c:formatCode>
                <c:ptCount val="43"/>
                <c:pt idx="0">
                  <c:v>23143361800</c:v>
                </c:pt>
                <c:pt idx="1">
                  <c:v>17876552000</c:v>
                </c:pt>
                <c:pt idx="2">
                  <c:v>22694270600</c:v>
                </c:pt>
                <c:pt idx="3">
                  <c:v>23161525600</c:v>
                </c:pt>
                <c:pt idx="4">
                  <c:v>23730945600</c:v>
                </c:pt>
                <c:pt idx="5">
                  <c:v>23545774900</c:v>
                </c:pt>
                <c:pt idx="6">
                  <c:v>23279796400</c:v>
                </c:pt>
                <c:pt idx="7">
                  <c:v>22994580600</c:v>
                </c:pt>
                <c:pt idx="8">
                  <c:v>22515254300</c:v>
                </c:pt>
                <c:pt idx="9">
                  <c:v>21903820100</c:v>
                </c:pt>
                <c:pt idx="10">
                  <c:v>21280212000</c:v>
                </c:pt>
                <c:pt idx="11">
                  <c:v>20123231400</c:v>
                </c:pt>
                <c:pt idx="12">
                  <c:v>19384594500</c:v>
                </c:pt>
                <c:pt idx="13">
                  <c:v>18477556300</c:v>
                </c:pt>
                <c:pt idx="14">
                  <c:v>16851239400</c:v>
                </c:pt>
                <c:pt idx="15">
                  <c:v>15837371900</c:v>
                </c:pt>
                <c:pt idx="16">
                  <c:v>15081005700</c:v>
                </c:pt>
                <c:pt idx="17">
                  <c:v>14631380100</c:v>
                </c:pt>
                <c:pt idx="18">
                  <c:v>14035298100</c:v>
                </c:pt>
                <c:pt idx="19">
                  <c:v>13713888500</c:v>
                </c:pt>
                <c:pt idx="20">
                  <c:v>13340831400</c:v>
                </c:pt>
                <c:pt idx="21">
                  <c:v>13150935800</c:v>
                </c:pt>
                <c:pt idx="22">
                  <c:v>17112939300</c:v>
                </c:pt>
                <c:pt idx="23">
                  <c:v>12719182900</c:v>
                </c:pt>
                <c:pt idx="24">
                  <c:v>13003548000</c:v>
                </c:pt>
                <c:pt idx="25">
                  <c:v>12464559200</c:v>
                </c:pt>
                <c:pt idx="26">
                  <c:v>12062238800</c:v>
                </c:pt>
                <c:pt idx="27">
                  <c:v>11700599800</c:v>
                </c:pt>
                <c:pt idx="28">
                  <c:v>11185132700</c:v>
                </c:pt>
                <c:pt idx="29">
                  <c:v>10200146600</c:v>
                </c:pt>
                <c:pt idx="30">
                  <c:v>10167109800</c:v>
                </c:pt>
                <c:pt idx="31">
                  <c:v>9840167550</c:v>
                </c:pt>
                <c:pt idx="32">
                  <c:v>9408361320</c:v>
                </c:pt>
                <c:pt idx="33">
                  <c:v>9019511540</c:v>
                </c:pt>
                <c:pt idx="34">
                  <c:v>8879178480</c:v>
                </c:pt>
                <c:pt idx="35">
                  <c:v>7209223780</c:v>
                </c:pt>
                <c:pt idx="36">
                  <c:v>8913762610</c:v>
                </c:pt>
                <c:pt idx="37">
                  <c:v>7953843030</c:v>
                </c:pt>
                <c:pt idx="38">
                  <c:v>7814778150</c:v>
                </c:pt>
                <c:pt idx="39">
                  <c:v>7696339690</c:v>
                </c:pt>
                <c:pt idx="40">
                  <c:v>7454509490</c:v>
                </c:pt>
                <c:pt idx="41">
                  <c:v>7012311440</c:v>
                </c:pt>
                <c:pt idx="42">
                  <c:v>6979552200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A1-4AD8-9A1F-BD48ECCD6ED4}"/>
            </c:ext>
          </c:extLst>
        </c:ser>
        <c:ser>
          <c:idx val="3"/>
          <c:order val="1"/>
          <c:tx>
            <c:strRef>
              <c:f>Sheet1!$M$1</c:f>
              <c:strCache>
                <c:ptCount val="1"/>
                <c:pt idx="0">
                  <c:v>2.0K Before CBP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Sheet1!$N$2:$N$50</c:f>
              <c:numCache>
                <c:formatCode>0.00E+00</c:formatCode>
                <c:ptCount val="49"/>
                <c:pt idx="0">
                  <c:v>5.8151497599999997</c:v>
                </c:pt>
                <c:pt idx="1">
                  <c:v>4.54106582</c:v>
                </c:pt>
                <c:pt idx="2">
                  <c:v>4.8684573499999999</c:v>
                </c:pt>
                <c:pt idx="3">
                  <c:v>3.92761315</c:v>
                </c:pt>
                <c:pt idx="4">
                  <c:v>3.9778896700000002</c:v>
                </c:pt>
                <c:pt idx="5">
                  <c:v>3.9788132599999999</c:v>
                </c:pt>
                <c:pt idx="6">
                  <c:v>2.60935345</c:v>
                </c:pt>
                <c:pt idx="7">
                  <c:v>1.9182708500000001</c:v>
                </c:pt>
                <c:pt idx="8">
                  <c:v>1.8871694999999999</c:v>
                </c:pt>
                <c:pt idx="9">
                  <c:v>1.2349202399999999</c:v>
                </c:pt>
                <c:pt idx="10">
                  <c:v>1.2355404000000001</c:v>
                </c:pt>
                <c:pt idx="11">
                  <c:v>1.22112902</c:v>
                </c:pt>
                <c:pt idx="12">
                  <c:v>1.22383493</c:v>
                </c:pt>
                <c:pt idx="13">
                  <c:v>2.10343904</c:v>
                </c:pt>
                <c:pt idx="14">
                  <c:v>2.2358134600000001</c:v>
                </c:pt>
                <c:pt idx="15">
                  <c:v>2.26011885</c:v>
                </c:pt>
                <c:pt idx="16">
                  <c:v>2.2616597199999999</c:v>
                </c:pt>
                <c:pt idx="17">
                  <c:v>3.0012540599999999</c:v>
                </c:pt>
                <c:pt idx="18">
                  <c:v>3.5046601399999999</c:v>
                </c:pt>
                <c:pt idx="19">
                  <c:v>3.5329061199999998</c:v>
                </c:pt>
                <c:pt idx="20">
                  <c:v>3.5383441100000002</c:v>
                </c:pt>
                <c:pt idx="21">
                  <c:v>3.5467606900000002</c:v>
                </c:pt>
                <c:pt idx="22">
                  <c:v>3.5507602299999999</c:v>
                </c:pt>
                <c:pt idx="23">
                  <c:v>4.6236663499999997</c:v>
                </c:pt>
                <c:pt idx="24">
                  <c:v>4.37671777</c:v>
                </c:pt>
                <c:pt idx="25">
                  <c:v>4.9122093199999997</c:v>
                </c:pt>
                <c:pt idx="26">
                  <c:v>4.91329685</c:v>
                </c:pt>
                <c:pt idx="27">
                  <c:v>5.1597365699999997</c:v>
                </c:pt>
                <c:pt idx="28">
                  <c:v>5.4009146399999999</c:v>
                </c:pt>
                <c:pt idx="29">
                  <c:v>5.3997263799999997</c:v>
                </c:pt>
                <c:pt idx="30">
                  <c:v>5.4030164999999997</c:v>
                </c:pt>
                <c:pt idx="31">
                  <c:v>5.5727288100000001</c:v>
                </c:pt>
                <c:pt idx="32">
                  <c:v>5.6774887999999999</c:v>
                </c:pt>
                <c:pt idx="33">
                  <c:v>5.7541403500000001</c:v>
                </c:pt>
                <c:pt idx="34">
                  <c:v>5.7538407100000004</c:v>
                </c:pt>
                <c:pt idx="35">
                  <c:v>5.7545354</c:v>
                </c:pt>
                <c:pt idx="36">
                  <c:v>5.8715425100000003</c:v>
                </c:pt>
                <c:pt idx="37">
                  <c:v>6.0131904</c:v>
                </c:pt>
                <c:pt idx="38">
                  <c:v>6.2477636399999996</c:v>
                </c:pt>
                <c:pt idx="39">
                  <c:v>6.5568101099999998</c:v>
                </c:pt>
                <c:pt idx="40">
                  <c:v>6.85811175</c:v>
                </c:pt>
                <c:pt idx="41">
                  <c:v>7.1981226700000001</c:v>
                </c:pt>
                <c:pt idx="42">
                  <c:v>7.4519010899999998</c:v>
                </c:pt>
                <c:pt idx="43">
                  <c:v>7.8112647500000003</c:v>
                </c:pt>
                <c:pt idx="44">
                  <c:v>8.1712879800000007</c:v>
                </c:pt>
                <c:pt idx="45">
                  <c:v>8.3438587700000006</c:v>
                </c:pt>
                <c:pt idx="46">
                  <c:v>8.4410942599999998</c:v>
                </c:pt>
                <c:pt idx="47">
                  <c:v>8.4537980200000007</c:v>
                </c:pt>
                <c:pt idx="48">
                  <c:v>8.4549891800000001</c:v>
                </c:pt>
              </c:numCache>
            </c:numRef>
          </c:xVal>
          <c:yVal>
            <c:numRef>
              <c:f>Sheet1!$O$2:$O$50</c:f>
              <c:numCache>
                <c:formatCode>0.00E+00</c:formatCode>
                <c:ptCount val="49"/>
                <c:pt idx="0">
                  <c:v>45095644400</c:v>
                </c:pt>
                <c:pt idx="1">
                  <c:v>46484829700</c:v>
                </c:pt>
                <c:pt idx="2">
                  <c:v>71461836000</c:v>
                </c:pt>
                <c:pt idx="3">
                  <c:v>85445202800</c:v>
                </c:pt>
                <c:pt idx="4">
                  <c:v>88339240400</c:v>
                </c:pt>
                <c:pt idx="5">
                  <c:v>88541070400</c:v>
                </c:pt>
                <c:pt idx="6">
                  <c:v>92012738500</c:v>
                </c:pt>
                <c:pt idx="7">
                  <c:v>99301364300</c:v>
                </c:pt>
                <c:pt idx="8">
                  <c:v>91030691000</c:v>
                </c:pt>
                <c:pt idx="9">
                  <c:v>96299315700</c:v>
                </c:pt>
                <c:pt idx="10">
                  <c:v>98262788800</c:v>
                </c:pt>
                <c:pt idx="11">
                  <c:v>103191781000</c:v>
                </c:pt>
                <c:pt idx="12">
                  <c:v>92831887500</c:v>
                </c:pt>
                <c:pt idx="13">
                  <c:v>87943381400</c:v>
                </c:pt>
                <c:pt idx="14">
                  <c:v>87230858700</c:v>
                </c:pt>
                <c:pt idx="15">
                  <c:v>90657287300</c:v>
                </c:pt>
                <c:pt idx="16">
                  <c:v>90988377100</c:v>
                </c:pt>
                <c:pt idx="17">
                  <c:v>89840295000</c:v>
                </c:pt>
                <c:pt idx="18">
                  <c:v>84925707300</c:v>
                </c:pt>
                <c:pt idx="19">
                  <c:v>87256408100</c:v>
                </c:pt>
                <c:pt idx="20">
                  <c:v>87564657200</c:v>
                </c:pt>
                <c:pt idx="21">
                  <c:v>88745309200</c:v>
                </c:pt>
                <c:pt idx="22">
                  <c:v>88992755600</c:v>
                </c:pt>
                <c:pt idx="23">
                  <c:v>83874114800</c:v>
                </c:pt>
                <c:pt idx="24">
                  <c:v>85064715700</c:v>
                </c:pt>
                <c:pt idx="25">
                  <c:v>79181977900</c:v>
                </c:pt>
                <c:pt idx="26">
                  <c:v>79282055600</c:v>
                </c:pt>
                <c:pt idx="27">
                  <c:v>72817731700</c:v>
                </c:pt>
                <c:pt idx="28">
                  <c:v>63959415800</c:v>
                </c:pt>
                <c:pt idx="29">
                  <c:v>63442611100</c:v>
                </c:pt>
                <c:pt idx="30">
                  <c:v>63542541500</c:v>
                </c:pt>
                <c:pt idx="31">
                  <c:v>56005029700</c:v>
                </c:pt>
                <c:pt idx="32">
                  <c:v>48550250000</c:v>
                </c:pt>
                <c:pt idx="33">
                  <c:v>40455401300</c:v>
                </c:pt>
                <c:pt idx="34">
                  <c:v>40440659500</c:v>
                </c:pt>
                <c:pt idx="35">
                  <c:v>40475072600</c:v>
                </c:pt>
                <c:pt idx="36">
                  <c:v>34124321000</c:v>
                </c:pt>
                <c:pt idx="37">
                  <c:v>30777565200</c:v>
                </c:pt>
                <c:pt idx="38">
                  <c:v>27640917800</c:v>
                </c:pt>
                <c:pt idx="39">
                  <c:v>25152986900</c:v>
                </c:pt>
                <c:pt idx="40">
                  <c:v>23528166800</c:v>
                </c:pt>
                <c:pt idx="41">
                  <c:v>22279459200</c:v>
                </c:pt>
                <c:pt idx="42">
                  <c:v>21231285100</c:v>
                </c:pt>
                <c:pt idx="43">
                  <c:v>20177108700</c:v>
                </c:pt>
                <c:pt idx="44">
                  <c:v>19142780900</c:v>
                </c:pt>
                <c:pt idx="45">
                  <c:v>18115254600</c:v>
                </c:pt>
                <c:pt idx="46">
                  <c:v>17491373800</c:v>
                </c:pt>
                <c:pt idx="47">
                  <c:v>17375644400</c:v>
                </c:pt>
                <c:pt idx="48">
                  <c:v>17432706600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6A1-4AD8-9A1F-BD48ECCD6ED4}"/>
            </c:ext>
          </c:extLst>
        </c:ser>
        <c:ser>
          <c:idx val="0"/>
          <c:order val="2"/>
          <c:tx>
            <c:strRef>
              <c:f>Sheet1!$A$1</c:f>
              <c:strCache>
                <c:ptCount val="1"/>
                <c:pt idx="0">
                  <c:v>4.4K After CBP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Sheet1!$B$2:$B$145</c:f>
              <c:numCache>
                <c:formatCode>0.00E+00</c:formatCode>
                <c:ptCount val="144"/>
                <c:pt idx="0">
                  <c:v>3.16321064</c:v>
                </c:pt>
                <c:pt idx="1">
                  <c:v>3.12667502</c:v>
                </c:pt>
                <c:pt idx="2">
                  <c:v>2.3052539799999998</c:v>
                </c:pt>
                <c:pt idx="3">
                  <c:v>2.2998050999999999</c:v>
                </c:pt>
                <c:pt idx="4">
                  <c:v>2.4722664000000001</c:v>
                </c:pt>
                <c:pt idx="5">
                  <c:v>1.8353171699999999</c:v>
                </c:pt>
                <c:pt idx="6">
                  <c:v>1.53823373</c:v>
                </c:pt>
                <c:pt idx="7">
                  <c:v>1.3265123700000001</c:v>
                </c:pt>
                <c:pt idx="8">
                  <c:v>2.4294928100000002</c:v>
                </c:pt>
                <c:pt idx="9">
                  <c:v>2.7311534100000001</c:v>
                </c:pt>
                <c:pt idx="10">
                  <c:v>2.9791048600000001</c:v>
                </c:pt>
                <c:pt idx="11">
                  <c:v>3.05326824</c:v>
                </c:pt>
                <c:pt idx="12">
                  <c:v>3.21010551</c:v>
                </c:pt>
                <c:pt idx="13">
                  <c:v>3.3585187699999999</c:v>
                </c:pt>
                <c:pt idx="14">
                  <c:v>3.5121741100000001</c:v>
                </c:pt>
                <c:pt idx="15">
                  <c:v>3.5487984799999999</c:v>
                </c:pt>
                <c:pt idx="16">
                  <c:v>1.93110122</c:v>
                </c:pt>
                <c:pt idx="17">
                  <c:v>1.66965119</c:v>
                </c:pt>
                <c:pt idx="18">
                  <c:v>1.48851453</c:v>
                </c:pt>
                <c:pt idx="19">
                  <c:v>1.2942389299999999</c:v>
                </c:pt>
                <c:pt idx="20">
                  <c:v>1.31135318</c:v>
                </c:pt>
                <c:pt idx="21">
                  <c:v>1.1089264299999999</c:v>
                </c:pt>
                <c:pt idx="22">
                  <c:v>0.91064886199999995</c:v>
                </c:pt>
                <c:pt idx="23">
                  <c:v>0.83913228900000003</c:v>
                </c:pt>
                <c:pt idx="24">
                  <c:v>0.73211455400000003</c:v>
                </c:pt>
                <c:pt idx="25">
                  <c:v>3.3882260199999998</c:v>
                </c:pt>
                <c:pt idx="26">
                  <c:v>3.6906140000000001</c:v>
                </c:pt>
                <c:pt idx="27">
                  <c:v>3.97417709</c:v>
                </c:pt>
                <c:pt idx="28">
                  <c:v>4.1236569799999998</c:v>
                </c:pt>
                <c:pt idx="29">
                  <c:v>4.36377141</c:v>
                </c:pt>
                <c:pt idx="30">
                  <c:v>4.4790761899999998</c:v>
                </c:pt>
                <c:pt idx="31">
                  <c:v>4.6480257099999998</c:v>
                </c:pt>
                <c:pt idx="32">
                  <c:v>4.7230781400000001</c:v>
                </c:pt>
                <c:pt idx="33">
                  <c:v>4.8820916600000004</c:v>
                </c:pt>
                <c:pt idx="34">
                  <c:v>4.7095892900000003</c:v>
                </c:pt>
                <c:pt idx="35">
                  <c:v>4.7095861799999996</c:v>
                </c:pt>
                <c:pt idx="36">
                  <c:v>4.7774500099999999</c:v>
                </c:pt>
                <c:pt idx="37">
                  <c:v>4.7179403500000001</c:v>
                </c:pt>
                <c:pt idx="38">
                  <c:v>4.6066310000000001</c:v>
                </c:pt>
                <c:pt idx="39">
                  <c:v>4.4685677999999998</c:v>
                </c:pt>
                <c:pt idx="40">
                  <c:v>4.4238068899999998</c:v>
                </c:pt>
                <c:pt idx="41">
                  <c:v>4.1425641400000002</c:v>
                </c:pt>
                <c:pt idx="42">
                  <c:v>4.6674362599999997</c:v>
                </c:pt>
                <c:pt idx="43">
                  <c:v>3.8038277900000002</c:v>
                </c:pt>
                <c:pt idx="44">
                  <c:v>3.6772194100000002</c:v>
                </c:pt>
                <c:pt idx="45">
                  <c:v>3.8125339199999999</c:v>
                </c:pt>
                <c:pt idx="46">
                  <c:v>3.20056056</c:v>
                </c:pt>
                <c:pt idx="47">
                  <c:v>2.8415431999999998</c:v>
                </c:pt>
                <c:pt idx="48">
                  <c:v>2.4111515200000002</c:v>
                </c:pt>
                <c:pt idx="49">
                  <c:v>2.4432802499999999</c:v>
                </c:pt>
                <c:pt idx="50">
                  <c:v>2.2895918100000001</c:v>
                </c:pt>
                <c:pt idx="51">
                  <c:v>2.1223857800000001</c:v>
                </c:pt>
                <c:pt idx="52">
                  <c:v>1.8627126899999999</c:v>
                </c:pt>
                <c:pt idx="53">
                  <c:v>1.38719342</c:v>
                </c:pt>
                <c:pt idx="54">
                  <c:v>1.2271149100000001</c:v>
                </c:pt>
                <c:pt idx="55">
                  <c:v>1.08301512</c:v>
                </c:pt>
                <c:pt idx="56">
                  <c:v>0.90280830199999995</c:v>
                </c:pt>
                <c:pt idx="57">
                  <c:v>0.72475121099999995</c:v>
                </c:pt>
              </c:numCache>
            </c:numRef>
          </c:xVal>
          <c:yVal>
            <c:numRef>
              <c:f>Sheet1!$C$2:$C$145</c:f>
              <c:numCache>
                <c:formatCode>0.00E+00</c:formatCode>
                <c:ptCount val="144"/>
                <c:pt idx="0">
                  <c:v>8888103050</c:v>
                </c:pt>
                <c:pt idx="1">
                  <c:v>6124229210</c:v>
                </c:pt>
                <c:pt idx="2">
                  <c:v>11562833800</c:v>
                </c:pt>
                <c:pt idx="3">
                  <c:v>15134986100</c:v>
                </c:pt>
                <c:pt idx="4">
                  <c:v>26790143800</c:v>
                </c:pt>
                <c:pt idx="5">
                  <c:v>14748894300</c:v>
                </c:pt>
                <c:pt idx="6">
                  <c:v>14214412400</c:v>
                </c:pt>
                <c:pt idx="7">
                  <c:v>12809013500</c:v>
                </c:pt>
                <c:pt idx="8">
                  <c:v>12374153200</c:v>
                </c:pt>
                <c:pt idx="9">
                  <c:v>10621486300</c:v>
                </c:pt>
                <c:pt idx="10">
                  <c:v>9997664290</c:v>
                </c:pt>
                <c:pt idx="11">
                  <c:v>7873096380</c:v>
                </c:pt>
                <c:pt idx="12">
                  <c:v>6230390840</c:v>
                </c:pt>
                <c:pt idx="13">
                  <c:v>5653022900</c:v>
                </c:pt>
                <c:pt idx="14">
                  <c:v>4982955190</c:v>
                </c:pt>
                <c:pt idx="15">
                  <c:v>4855981510</c:v>
                </c:pt>
                <c:pt idx="16">
                  <c:v>13770187000</c:v>
                </c:pt>
                <c:pt idx="17">
                  <c:v>14555745500</c:v>
                </c:pt>
                <c:pt idx="18">
                  <c:v>15075026000</c:v>
                </c:pt>
                <c:pt idx="19">
                  <c:v>16048949100</c:v>
                </c:pt>
                <c:pt idx="20">
                  <c:v>15454593300</c:v>
                </c:pt>
                <c:pt idx="21">
                  <c:v>16371005300</c:v>
                </c:pt>
                <c:pt idx="22">
                  <c:v>16620094400</c:v>
                </c:pt>
                <c:pt idx="23">
                  <c:v>16718867300</c:v>
                </c:pt>
                <c:pt idx="24">
                  <c:v>17153334000</c:v>
                </c:pt>
                <c:pt idx="25">
                  <c:v>5390979330</c:v>
                </c:pt>
                <c:pt idx="26">
                  <c:v>4345842820</c:v>
                </c:pt>
                <c:pt idx="27">
                  <c:v>3185101230</c:v>
                </c:pt>
                <c:pt idx="28">
                  <c:v>2785249360</c:v>
                </c:pt>
                <c:pt idx="29">
                  <c:v>2128848540</c:v>
                </c:pt>
                <c:pt idx="30">
                  <c:v>1714609750</c:v>
                </c:pt>
                <c:pt idx="31">
                  <c:v>1193970430</c:v>
                </c:pt>
                <c:pt idx="32">
                  <c:v>1042184260</c:v>
                </c:pt>
                <c:pt idx="33">
                  <c:v>749205156</c:v>
                </c:pt>
                <c:pt idx="34">
                  <c:v>493896754</c:v>
                </c:pt>
                <c:pt idx="35">
                  <c:v>444171324</c:v>
                </c:pt>
                <c:pt idx="36">
                  <c:v>621914290</c:v>
                </c:pt>
                <c:pt idx="37">
                  <c:v>712920846</c:v>
                </c:pt>
                <c:pt idx="38">
                  <c:v>848299685</c:v>
                </c:pt>
                <c:pt idx="39">
                  <c:v>1114382760</c:v>
                </c:pt>
                <c:pt idx="40">
                  <c:v>1249446520</c:v>
                </c:pt>
                <c:pt idx="41">
                  <c:v>1940479700</c:v>
                </c:pt>
                <c:pt idx="42">
                  <c:v>2471535870</c:v>
                </c:pt>
                <c:pt idx="43">
                  <c:v>2618332770</c:v>
                </c:pt>
                <c:pt idx="44">
                  <c:v>3069214360</c:v>
                </c:pt>
                <c:pt idx="45">
                  <c:v>3272904330</c:v>
                </c:pt>
                <c:pt idx="46">
                  <c:v>4238431800</c:v>
                </c:pt>
                <c:pt idx="47">
                  <c:v>6511286750</c:v>
                </c:pt>
                <c:pt idx="48">
                  <c:v>7424318600</c:v>
                </c:pt>
                <c:pt idx="49">
                  <c:v>7601897300</c:v>
                </c:pt>
                <c:pt idx="50">
                  <c:v>7723080620</c:v>
                </c:pt>
                <c:pt idx="51">
                  <c:v>8054398830</c:v>
                </c:pt>
                <c:pt idx="52">
                  <c:v>8480470790</c:v>
                </c:pt>
                <c:pt idx="53">
                  <c:v>9471353580</c:v>
                </c:pt>
                <c:pt idx="54">
                  <c:v>9651469290</c:v>
                </c:pt>
                <c:pt idx="55">
                  <c:v>9940289670</c:v>
                </c:pt>
                <c:pt idx="56">
                  <c:v>10659994800</c:v>
                </c:pt>
                <c:pt idx="57">
                  <c:v>10488475200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6A1-4AD8-9A1F-BD48ECCD6ED4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2.0K After CBP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Sheet1!$F$2:$F$87</c:f>
              <c:numCache>
                <c:formatCode>0.00E+00</c:formatCode>
                <c:ptCount val="86"/>
                <c:pt idx="0">
                  <c:v>2.3960275000000002</c:v>
                </c:pt>
                <c:pt idx="1">
                  <c:v>1.9944401599999999</c:v>
                </c:pt>
                <c:pt idx="2">
                  <c:v>1.4996715899999999</c:v>
                </c:pt>
                <c:pt idx="3">
                  <c:v>1.73125405</c:v>
                </c:pt>
                <c:pt idx="4">
                  <c:v>1.1838150599999999</c:v>
                </c:pt>
                <c:pt idx="5">
                  <c:v>0.96802805000000003</c:v>
                </c:pt>
                <c:pt idx="6">
                  <c:v>0.89949789099999999</c:v>
                </c:pt>
                <c:pt idx="7">
                  <c:v>0.80038020899999995</c:v>
                </c:pt>
                <c:pt idx="8">
                  <c:v>1.0724773599999999</c:v>
                </c:pt>
                <c:pt idx="9">
                  <c:v>1.3594021199999999</c:v>
                </c:pt>
                <c:pt idx="10">
                  <c:v>1.56927159</c:v>
                </c:pt>
                <c:pt idx="11">
                  <c:v>1.96598534</c:v>
                </c:pt>
                <c:pt idx="12">
                  <c:v>2.2296116499999998</c:v>
                </c:pt>
                <c:pt idx="13">
                  <c:v>2.7259980000000001</c:v>
                </c:pt>
                <c:pt idx="14">
                  <c:v>3.0047446400000002</c:v>
                </c:pt>
                <c:pt idx="15">
                  <c:v>3.2644214800000002</c:v>
                </c:pt>
                <c:pt idx="16">
                  <c:v>3.4759279900000002</c:v>
                </c:pt>
                <c:pt idx="17">
                  <c:v>3.72373792</c:v>
                </c:pt>
                <c:pt idx="18">
                  <c:v>3.95400098</c:v>
                </c:pt>
                <c:pt idx="19">
                  <c:v>4.20999211</c:v>
                </c:pt>
                <c:pt idx="20">
                  <c:v>4.4384467599999997</c:v>
                </c:pt>
                <c:pt idx="21">
                  <c:v>4.5964559700000001</c:v>
                </c:pt>
                <c:pt idx="22">
                  <c:v>4.6681480899999999</c:v>
                </c:pt>
                <c:pt idx="23">
                  <c:v>4.7569912900000002</c:v>
                </c:pt>
                <c:pt idx="24">
                  <c:v>4.8889020700000003</c:v>
                </c:pt>
                <c:pt idx="25">
                  <c:v>4.9293241300000004</c:v>
                </c:pt>
                <c:pt idx="26">
                  <c:v>4.9781340700000003</c:v>
                </c:pt>
                <c:pt idx="27">
                  <c:v>5.00250883</c:v>
                </c:pt>
                <c:pt idx="28">
                  <c:v>5.0338886699999996</c:v>
                </c:pt>
                <c:pt idx="29">
                  <c:v>5.1558884599999999</c:v>
                </c:pt>
                <c:pt idx="30">
                  <c:v>5.3121756600000003</c:v>
                </c:pt>
                <c:pt idx="31">
                  <c:v>5.4654407200000001</c:v>
                </c:pt>
                <c:pt idx="32">
                  <c:v>5.6019608700000001</c:v>
                </c:pt>
                <c:pt idx="33">
                  <c:v>5.6113546000000003</c:v>
                </c:pt>
                <c:pt idx="34">
                  <c:v>5.6737995999999997</c:v>
                </c:pt>
                <c:pt idx="35">
                  <c:v>5.7882962400000002</c:v>
                </c:pt>
                <c:pt idx="36">
                  <c:v>5.83940444</c:v>
                </c:pt>
                <c:pt idx="37">
                  <c:v>5.8695986600000003</c:v>
                </c:pt>
                <c:pt idx="38">
                  <c:v>5.9257354800000002</c:v>
                </c:pt>
                <c:pt idx="39">
                  <c:v>5.5820900900000003</c:v>
                </c:pt>
                <c:pt idx="40">
                  <c:v>5.77518347</c:v>
                </c:pt>
                <c:pt idx="41">
                  <c:v>5.8288316800000004</c:v>
                </c:pt>
                <c:pt idx="42">
                  <c:v>5.9024729899999997</c:v>
                </c:pt>
                <c:pt idx="43">
                  <c:v>5.8548621900000004</c:v>
                </c:pt>
                <c:pt idx="44">
                  <c:v>5.9015957400000003</c:v>
                </c:pt>
                <c:pt idx="45">
                  <c:v>5.9545527299999996</c:v>
                </c:pt>
                <c:pt idx="46">
                  <c:v>6.0039363699999999</c:v>
                </c:pt>
                <c:pt idx="47">
                  <c:v>6.0614223699999998</c:v>
                </c:pt>
                <c:pt idx="48">
                  <c:v>6.1087384199999999</c:v>
                </c:pt>
                <c:pt idx="49">
                  <c:v>6.0632157500000003</c:v>
                </c:pt>
                <c:pt idx="50">
                  <c:v>4.5238305900000002</c:v>
                </c:pt>
                <c:pt idx="51">
                  <c:v>5.5456453699999999</c:v>
                </c:pt>
                <c:pt idx="52">
                  <c:v>5.9204204899999997</c:v>
                </c:pt>
                <c:pt idx="53">
                  <c:v>6.0030302899999999</c:v>
                </c:pt>
                <c:pt idx="54">
                  <c:v>6.0349398699999997</c:v>
                </c:pt>
                <c:pt idx="55">
                  <c:v>6.0185060500000001</c:v>
                </c:pt>
                <c:pt idx="56">
                  <c:v>3.7656538799999999</c:v>
                </c:pt>
                <c:pt idx="57">
                  <c:v>4.4524717699999998</c:v>
                </c:pt>
                <c:pt idx="58">
                  <c:v>4.8879924900000002</c:v>
                </c:pt>
                <c:pt idx="59">
                  <c:v>5.1660412000000004</c:v>
                </c:pt>
                <c:pt idx="60">
                  <c:v>5.1561336000000004</c:v>
                </c:pt>
                <c:pt idx="61">
                  <c:v>5.02465983</c:v>
                </c:pt>
                <c:pt idx="62">
                  <c:v>4.9660747599999997</c:v>
                </c:pt>
                <c:pt idx="63">
                  <c:v>4.9404687599999999</c:v>
                </c:pt>
                <c:pt idx="64">
                  <c:v>4.9175032300000003</c:v>
                </c:pt>
                <c:pt idx="65">
                  <c:v>4.8889835699999997</c:v>
                </c:pt>
                <c:pt idx="66">
                  <c:v>4.8362722900000001</c:v>
                </c:pt>
                <c:pt idx="67">
                  <c:v>4.7816075800000002</c:v>
                </c:pt>
                <c:pt idx="68">
                  <c:v>4.7252947499999998</c:v>
                </c:pt>
                <c:pt idx="69">
                  <c:v>4.6774344599999997</c:v>
                </c:pt>
                <c:pt idx="70">
                  <c:v>4.6326108499999998</c:v>
                </c:pt>
                <c:pt idx="71">
                  <c:v>4.5601225699999999</c:v>
                </c:pt>
                <c:pt idx="72">
                  <c:v>4.5178119700000003</c:v>
                </c:pt>
                <c:pt idx="73">
                  <c:v>4.4920434800000004</c:v>
                </c:pt>
                <c:pt idx="74">
                  <c:v>4.4530181500000001</c:v>
                </c:pt>
                <c:pt idx="75">
                  <c:v>4.4132765999999997</c:v>
                </c:pt>
                <c:pt idx="76">
                  <c:v>4.4138168599999998</c:v>
                </c:pt>
                <c:pt idx="77">
                  <c:v>4.3686848200000004</c:v>
                </c:pt>
                <c:pt idx="78">
                  <c:v>4.3326359700000001</c:v>
                </c:pt>
                <c:pt idx="79">
                  <c:v>4.3017824500000001</c:v>
                </c:pt>
                <c:pt idx="80">
                  <c:v>4.2731947000000003</c:v>
                </c:pt>
                <c:pt idx="81">
                  <c:v>4.24703067</c:v>
                </c:pt>
                <c:pt idx="82">
                  <c:v>4.2215090499999999</c:v>
                </c:pt>
                <c:pt idx="83">
                  <c:v>4.4669138500000001</c:v>
                </c:pt>
                <c:pt idx="84">
                  <c:v>4.4681784000000002</c:v>
                </c:pt>
                <c:pt idx="85">
                  <c:v>4.7679651700000001</c:v>
                </c:pt>
              </c:numCache>
            </c:numRef>
          </c:xVal>
          <c:yVal>
            <c:numRef>
              <c:f>Sheet1!$G$2:$G$87</c:f>
              <c:numCache>
                <c:formatCode>0.00E+00</c:formatCode>
                <c:ptCount val="86"/>
                <c:pt idx="0">
                  <c:v>26018554100</c:v>
                </c:pt>
                <c:pt idx="1">
                  <c:v>33075825900</c:v>
                </c:pt>
                <c:pt idx="2">
                  <c:v>33353472500</c:v>
                </c:pt>
                <c:pt idx="3">
                  <c:v>32338091600</c:v>
                </c:pt>
                <c:pt idx="4">
                  <c:v>43182598300</c:v>
                </c:pt>
                <c:pt idx="5">
                  <c:v>56007235400</c:v>
                </c:pt>
                <c:pt idx="6">
                  <c:v>49761535200</c:v>
                </c:pt>
                <c:pt idx="7">
                  <c:v>50900991400</c:v>
                </c:pt>
                <c:pt idx="8">
                  <c:v>46027305000</c:v>
                </c:pt>
                <c:pt idx="9">
                  <c:v>40897729600</c:v>
                </c:pt>
                <c:pt idx="10">
                  <c:v>37321366900</c:v>
                </c:pt>
                <c:pt idx="11">
                  <c:v>31841032200</c:v>
                </c:pt>
                <c:pt idx="12">
                  <c:v>28125023100</c:v>
                </c:pt>
                <c:pt idx="13">
                  <c:v>22114492800</c:v>
                </c:pt>
                <c:pt idx="14">
                  <c:v>19076247300</c:v>
                </c:pt>
                <c:pt idx="15">
                  <c:v>16529494500</c:v>
                </c:pt>
                <c:pt idx="16">
                  <c:v>14629226200</c:v>
                </c:pt>
                <c:pt idx="17">
                  <c:v>12647891100</c:v>
                </c:pt>
                <c:pt idx="18">
                  <c:v>11067304200</c:v>
                </c:pt>
                <c:pt idx="19">
                  <c:v>9489043310</c:v>
                </c:pt>
                <c:pt idx="20">
                  <c:v>8319108730</c:v>
                </c:pt>
                <c:pt idx="21">
                  <c:v>7559923120</c:v>
                </c:pt>
                <c:pt idx="22">
                  <c:v>7222832550</c:v>
                </c:pt>
                <c:pt idx="23">
                  <c:v>6820009450</c:v>
                </c:pt>
                <c:pt idx="24">
                  <c:v>6279433210</c:v>
                </c:pt>
                <c:pt idx="25">
                  <c:v>6109211950</c:v>
                </c:pt>
                <c:pt idx="26">
                  <c:v>5953904810</c:v>
                </c:pt>
                <c:pt idx="27">
                  <c:v>5921055270</c:v>
                </c:pt>
                <c:pt idx="28">
                  <c:v>3751669290</c:v>
                </c:pt>
                <c:pt idx="29">
                  <c:v>3540172900</c:v>
                </c:pt>
                <c:pt idx="30">
                  <c:v>3248475310</c:v>
                </c:pt>
                <c:pt idx="31">
                  <c:v>2964227440</c:v>
                </c:pt>
                <c:pt idx="32">
                  <c:v>2740871460</c:v>
                </c:pt>
                <c:pt idx="33">
                  <c:v>2707714480</c:v>
                </c:pt>
                <c:pt idx="34">
                  <c:v>2643107930</c:v>
                </c:pt>
                <c:pt idx="35">
                  <c:v>2421279170</c:v>
                </c:pt>
                <c:pt idx="36">
                  <c:v>2343747280</c:v>
                </c:pt>
                <c:pt idx="37">
                  <c:v>2300595420</c:v>
                </c:pt>
                <c:pt idx="38">
                  <c:v>2119526590</c:v>
                </c:pt>
                <c:pt idx="39">
                  <c:v>1711323440</c:v>
                </c:pt>
                <c:pt idx="40">
                  <c:v>1357117570</c:v>
                </c:pt>
                <c:pt idx="41">
                  <c:v>1273136820</c:v>
                </c:pt>
                <c:pt idx="42">
                  <c:v>1170913560</c:v>
                </c:pt>
                <c:pt idx="43">
                  <c:v>953883355</c:v>
                </c:pt>
                <c:pt idx="44">
                  <c:v>889902760</c:v>
                </c:pt>
                <c:pt idx="45">
                  <c:v>864398954</c:v>
                </c:pt>
                <c:pt idx="46">
                  <c:v>797331118</c:v>
                </c:pt>
                <c:pt idx="47">
                  <c:v>722529233</c:v>
                </c:pt>
                <c:pt idx="48">
                  <c:v>693971982</c:v>
                </c:pt>
                <c:pt idx="49">
                  <c:v>718074317</c:v>
                </c:pt>
                <c:pt idx="50">
                  <c:v>4665275790</c:v>
                </c:pt>
                <c:pt idx="51">
                  <c:v>1845785300</c:v>
                </c:pt>
                <c:pt idx="52">
                  <c:v>901035405</c:v>
                </c:pt>
                <c:pt idx="53">
                  <c:v>801902028</c:v>
                </c:pt>
                <c:pt idx="54">
                  <c:v>744887132</c:v>
                </c:pt>
                <c:pt idx="55">
                  <c:v>749793935</c:v>
                </c:pt>
                <c:pt idx="56">
                  <c:v>12134781900</c:v>
                </c:pt>
                <c:pt idx="57">
                  <c:v>8231739530</c:v>
                </c:pt>
                <c:pt idx="58">
                  <c:v>6300261150</c:v>
                </c:pt>
                <c:pt idx="59">
                  <c:v>3546685940</c:v>
                </c:pt>
                <c:pt idx="60">
                  <c:v>3583362910</c:v>
                </c:pt>
                <c:pt idx="61">
                  <c:v>3833838410</c:v>
                </c:pt>
                <c:pt idx="62">
                  <c:v>3894552330</c:v>
                </c:pt>
                <c:pt idx="63">
                  <c:v>3952954220</c:v>
                </c:pt>
                <c:pt idx="64">
                  <c:v>3994878670</c:v>
                </c:pt>
                <c:pt idx="65">
                  <c:v>4012649860</c:v>
                </c:pt>
                <c:pt idx="66">
                  <c:v>4135617760</c:v>
                </c:pt>
                <c:pt idx="67">
                  <c:v>4261853200</c:v>
                </c:pt>
                <c:pt idx="68">
                  <c:v>4426499110</c:v>
                </c:pt>
                <c:pt idx="69">
                  <c:v>4530407850</c:v>
                </c:pt>
                <c:pt idx="70">
                  <c:v>4624233360</c:v>
                </c:pt>
                <c:pt idx="71">
                  <c:v>4835927960</c:v>
                </c:pt>
                <c:pt idx="72">
                  <c:v>5225579370</c:v>
                </c:pt>
                <c:pt idx="73">
                  <c:v>5376574310</c:v>
                </c:pt>
                <c:pt idx="74">
                  <c:v>5542478960</c:v>
                </c:pt>
                <c:pt idx="75">
                  <c:v>5576680780</c:v>
                </c:pt>
                <c:pt idx="76">
                  <c:v>5744644710</c:v>
                </c:pt>
                <c:pt idx="77">
                  <c:v>5728150850</c:v>
                </c:pt>
                <c:pt idx="78">
                  <c:v>5913682010</c:v>
                </c:pt>
                <c:pt idx="79">
                  <c:v>6110168040</c:v>
                </c:pt>
                <c:pt idx="80">
                  <c:v>6344749200</c:v>
                </c:pt>
                <c:pt idx="81">
                  <c:v>6562056380</c:v>
                </c:pt>
                <c:pt idx="82">
                  <c:v>6882003090</c:v>
                </c:pt>
                <c:pt idx="83">
                  <c:v>7600964730</c:v>
                </c:pt>
                <c:pt idx="84">
                  <c:v>7585084990</c:v>
                </c:pt>
                <c:pt idx="85">
                  <c:v>4361005430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6A1-4AD8-9A1F-BD48ECCD6ED4}"/>
            </c:ext>
          </c:extLst>
        </c:ser>
        <c:ser>
          <c:idx val="4"/>
          <c:order val="4"/>
          <c:tx>
            <c:v>4.4K After Recoating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Sheet1!$R$2:$R$32</c:f>
              <c:numCache>
                <c:formatCode>0.00E+00</c:formatCode>
                <c:ptCount val="31"/>
                <c:pt idx="0">
                  <c:v>6.5720829500000004</c:v>
                </c:pt>
                <c:pt idx="1">
                  <c:v>5.7740056299999996</c:v>
                </c:pt>
                <c:pt idx="2">
                  <c:v>4.7087747899999997</c:v>
                </c:pt>
                <c:pt idx="3">
                  <c:v>3.9835804700000002</c:v>
                </c:pt>
                <c:pt idx="4">
                  <c:v>3.17254433</c:v>
                </c:pt>
                <c:pt idx="5">
                  <c:v>2.1702351499999999</c:v>
                </c:pt>
                <c:pt idx="6">
                  <c:v>1.47167866</c:v>
                </c:pt>
                <c:pt idx="7">
                  <c:v>7.1380752699999999</c:v>
                </c:pt>
                <c:pt idx="8">
                  <c:v>1.0837175299999999</c:v>
                </c:pt>
                <c:pt idx="9">
                  <c:v>7.5380095000000003</c:v>
                </c:pt>
                <c:pt idx="10">
                  <c:v>8.0581575000000001</c:v>
                </c:pt>
                <c:pt idx="11">
                  <c:v>8.3090207300000003</c:v>
                </c:pt>
                <c:pt idx="12">
                  <c:v>8.6444462200000007</c:v>
                </c:pt>
                <c:pt idx="13">
                  <c:v>8.7506280000000007</c:v>
                </c:pt>
                <c:pt idx="14">
                  <c:v>8.9505329099999997</c:v>
                </c:pt>
                <c:pt idx="15">
                  <c:v>9.3953199999999999</c:v>
                </c:pt>
                <c:pt idx="16">
                  <c:v>9.8191485000000007</c:v>
                </c:pt>
                <c:pt idx="17">
                  <c:v>9.9804614100000002</c:v>
                </c:pt>
                <c:pt idx="18">
                  <c:v>10.250188400000001</c:v>
                </c:pt>
                <c:pt idx="19">
                  <c:v>10.638700699999999</c:v>
                </c:pt>
                <c:pt idx="20">
                  <c:v>10.841801999999999</c:v>
                </c:pt>
                <c:pt idx="21">
                  <c:v>11.230123000000001</c:v>
                </c:pt>
                <c:pt idx="22">
                  <c:v>11.479191500000001</c:v>
                </c:pt>
                <c:pt idx="23">
                  <c:v>12.0171762</c:v>
                </c:pt>
                <c:pt idx="24">
                  <c:v>12.5024417</c:v>
                </c:pt>
                <c:pt idx="25">
                  <c:v>12.993797199999999</c:v>
                </c:pt>
                <c:pt idx="26">
                  <c:v>13.1345068</c:v>
                </c:pt>
                <c:pt idx="27">
                  <c:v>13.5860808</c:v>
                </c:pt>
                <c:pt idx="28">
                  <c:v>13.915777200000001</c:v>
                </c:pt>
                <c:pt idx="29">
                  <c:v>14.0861679</c:v>
                </c:pt>
                <c:pt idx="30">
                  <c:v>7.0929181000000003</c:v>
                </c:pt>
              </c:numCache>
            </c:numRef>
          </c:xVal>
          <c:yVal>
            <c:numRef>
              <c:f>Sheet1!$S$2:$S$32</c:f>
              <c:numCache>
                <c:formatCode>0.00E+00</c:formatCode>
                <c:ptCount val="31"/>
                <c:pt idx="0">
                  <c:v>13549034100</c:v>
                </c:pt>
                <c:pt idx="1">
                  <c:v>14490202400</c:v>
                </c:pt>
                <c:pt idx="2">
                  <c:v>15155108900</c:v>
                </c:pt>
                <c:pt idx="3">
                  <c:v>15741471300</c:v>
                </c:pt>
                <c:pt idx="4">
                  <c:v>15934257400</c:v>
                </c:pt>
                <c:pt idx="5">
                  <c:v>16203255500</c:v>
                </c:pt>
                <c:pt idx="6">
                  <c:v>17463718100</c:v>
                </c:pt>
                <c:pt idx="7">
                  <c:v>12739214800</c:v>
                </c:pt>
                <c:pt idx="8">
                  <c:v>16328675900</c:v>
                </c:pt>
                <c:pt idx="9">
                  <c:v>12013323600</c:v>
                </c:pt>
                <c:pt idx="10">
                  <c:v>10759041500</c:v>
                </c:pt>
                <c:pt idx="11">
                  <c:v>9695374690</c:v>
                </c:pt>
                <c:pt idx="12">
                  <c:v>9192853540</c:v>
                </c:pt>
                <c:pt idx="13">
                  <c:v>8822941370</c:v>
                </c:pt>
                <c:pt idx="14">
                  <c:v>8483547310</c:v>
                </c:pt>
                <c:pt idx="15">
                  <c:v>7733551730</c:v>
                </c:pt>
                <c:pt idx="16">
                  <c:v>6848713810</c:v>
                </c:pt>
                <c:pt idx="17">
                  <c:v>6467975200</c:v>
                </c:pt>
                <c:pt idx="18">
                  <c:v>6008511460</c:v>
                </c:pt>
                <c:pt idx="19">
                  <c:v>5404843260</c:v>
                </c:pt>
                <c:pt idx="20">
                  <c:v>5008149100</c:v>
                </c:pt>
                <c:pt idx="21">
                  <c:v>4517545080</c:v>
                </c:pt>
                <c:pt idx="22">
                  <c:v>4236092410</c:v>
                </c:pt>
                <c:pt idx="23">
                  <c:v>3665740800</c:v>
                </c:pt>
                <c:pt idx="24">
                  <c:v>3213458930</c:v>
                </c:pt>
                <c:pt idx="25">
                  <c:v>2860964800</c:v>
                </c:pt>
                <c:pt idx="26">
                  <c:v>2765500390</c:v>
                </c:pt>
                <c:pt idx="27">
                  <c:v>2339782370</c:v>
                </c:pt>
                <c:pt idx="28">
                  <c:v>1937958460</c:v>
                </c:pt>
                <c:pt idx="29">
                  <c:v>1714042080</c:v>
                </c:pt>
                <c:pt idx="30">
                  <c:v>12666161900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6A1-4AD8-9A1F-BD48ECCD6ED4}"/>
            </c:ext>
          </c:extLst>
        </c:ser>
        <c:ser>
          <c:idx val="5"/>
          <c:order val="5"/>
          <c:tx>
            <c:v>2.0K After Recoating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Sheet1!$V$2:$V$26</c:f>
              <c:numCache>
                <c:formatCode>0.00E+00</c:formatCode>
                <c:ptCount val="25"/>
                <c:pt idx="0">
                  <c:v>6.2443310700000003</c:v>
                </c:pt>
                <c:pt idx="1">
                  <c:v>5.2229330899999997</c:v>
                </c:pt>
                <c:pt idx="2">
                  <c:v>4.2748025600000004</c:v>
                </c:pt>
                <c:pt idx="3">
                  <c:v>3.44274193</c:v>
                </c:pt>
                <c:pt idx="4">
                  <c:v>2.59932819</c:v>
                </c:pt>
                <c:pt idx="5">
                  <c:v>1.6600507</c:v>
                </c:pt>
                <c:pt idx="6">
                  <c:v>1.10523007</c:v>
                </c:pt>
                <c:pt idx="7">
                  <c:v>1.1034531400000001</c:v>
                </c:pt>
                <c:pt idx="8">
                  <c:v>7.1862890200000002</c:v>
                </c:pt>
                <c:pt idx="9">
                  <c:v>8.2278499000000007</c:v>
                </c:pt>
                <c:pt idx="10">
                  <c:v>9.0746610299999997</c:v>
                </c:pt>
                <c:pt idx="11">
                  <c:v>9.9558707399999999</c:v>
                </c:pt>
                <c:pt idx="12">
                  <c:v>10.5234281</c:v>
                </c:pt>
                <c:pt idx="13">
                  <c:v>10.9815852</c:v>
                </c:pt>
                <c:pt idx="14">
                  <c:v>11.5394159</c:v>
                </c:pt>
                <c:pt idx="15">
                  <c:v>11.9286458</c:v>
                </c:pt>
                <c:pt idx="16">
                  <c:v>12.4768708</c:v>
                </c:pt>
                <c:pt idx="17">
                  <c:v>12.928725999999999</c:v>
                </c:pt>
                <c:pt idx="18">
                  <c:v>13.370159900000001</c:v>
                </c:pt>
                <c:pt idx="19">
                  <c:v>13.9339081</c:v>
                </c:pt>
                <c:pt idx="20">
                  <c:v>14.4365185</c:v>
                </c:pt>
                <c:pt idx="21">
                  <c:v>14.938285199999999</c:v>
                </c:pt>
                <c:pt idx="22">
                  <c:v>15.4292269</c:v>
                </c:pt>
                <c:pt idx="23">
                  <c:v>15.7339453</c:v>
                </c:pt>
                <c:pt idx="24">
                  <c:v>15.723608199999999</c:v>
                </c:pt>
              </c:numCache>
            </c:numRef>
          </c:xVal>
          <c:yVal>
            <c:numRef>
              <c:f>Sheet1!$W$2:$W$26</c:f>
              <c:numCache>
                <c:formatCode>0.00E+00</c:formatCode>
                <c:ptCount val="25"/>
                <c:pt idx="0">
                  <c:v>89639638200</c:v>
                </c:pt>
                <c:pt idx="1">
                  <c:v>90069199400</c:v>
                </c:pt>
                <c:pt idx="2">
                  <c:v>91330637700</c:v>
                </c:pt>
                <c:pt idx="3">
                  <c:v>94993579000</c:v>
                </c:pt>
                <c:pt idx="4">
                  <c:v>97799182900</c:v>
                </c:pt>
                <c:pt idx="5">
                  <c:v>100300726000</c:v>
                </c:pt>
                <c:pt idx="6">
                  <c:v>95148210100</c:v>
                </c:pt>
                <c:pt idx="7">
                  <c:v>96065880800</c:v>
                </c:pt>
                <c:pt idx="8">
                  <c:v>85981226400</c:v>
                </c:pt>
                <c:pt idx="9">
                  <c:v>80980848600</c:v>
                </c:pt>
                <c:pt idx="10">
                  <c:v>75942732000</c:v>
                </c:pt>
                <c:pt idx="11">
                  <c:v>67089195000</c:v>
                </c:pt>
                <c:pt idx="12">
                  <c:v>59352527000</c:v>
                </c:pt>
                <c:pt idx="13">
                  <c:v>52461645000</c:v>
                </c:pt>
                <c:pt idx="14">
                  <c:v>42774549500</c:v>
                </c:pt>
                <c:pt idx="15">
                  <c:v>36662803400</c:v>
                </c:pt>
                <c:pt idx="16">
                  <c:v>28704526600</c:v>
                </c:pt>
                <c:pt idx="17">
                  <c:v>22674466900</c:v>
                </c:pt>
                <c:pt idx="18">
                  <c:v>17999670200</c:v>
                </c:pt>
                <c:pt idx="19">
                  <c:v>13531589100</c:v>
                </c:pt>
                <c:pt idx="20">
                  <c:v>10642362600</c:v>
                </c:pt>
                <c:pt idx="21">
                  <c:v>8267954340</c:v>
                </c:pt>
                <c:pt idx="22">
                  <c:v>6574776360</c:v>
                </c:pt>
                <c:pt idx="23">
                  <c:v>4037331730</c:v>
                </c:pt>
                <c:pt idx="24">
                  <c:v>3991369050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6A1-4AD8-9A1F-BD48ECCD6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5314384"/>
        <c:axId val="265315344"/>
      </c:scatterChart>
      <c:valAx>
        <c:axId val="26531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Accelerating</a:t>
                </a:r>
                <a:r>
                  <a:rPr lang="en-US" sz="1600" baseline="0"/>
                  <a:t> Field [MV/m]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315344"/>
        <c:crosses val="autoZero"/>
        <c:crossBetween val="midCat"/>
      </c:valAx>
      <c:valAx>
        <c:axId val="265315344"/>
        <c:scaling>
          <c:logBase val="10"/>
          <c:orientation val="minMax"/>
          <c:min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Quality Factor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314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683420416170345"/>
          <c:y val="6.1695507095721892E-2"/>
          <c:w val="0.31864022347909582"/>
          <c:h val="0.24235494116093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AF8D7-9E97-AA4D-8487-CA2D4C7C0B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3D112-DF9B-9A4D-8B9D-29CE3CAF3F88}"/>
                </a:ext>
              </a:extLst>
            </p:cNvPr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6" descr="FermiLogo_RGB_NALBlue.png">
              <a:extLst>
                <a:ext uri="{FF2B5EF4-FFF2-40B4-BE49-F238E27FC236}">
                  <a16:creationId xmlns:a16="http://schemas.microsoft.com/office/drawing/2014/main" id="{6D02763F-40A7-9F4E-9117-02DB77597369}"/>
                </a:ext>
              </a:extLst>
            </p:cNvPr>
            <p:cNvPicPr>
              <a:picLocks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FD040-8BC4-7A53-F72F-78B211DB6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</a:t>
            </a:r>
            <a:r>
              <a:rPr lang="en-US" dirty="0" err="1"/>
              <a:t>Viklund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79B7C-37AA-A860-DF97-089644AD0F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Healing Stress-Induced Damage in Nb</a:t>
            </a:r>
            <a:r>
              <a:rPr lang="en-US" baseline="-25000" dirty="0"/>
              <a:t>3</a:t>
            </a:r>
            <a:r>
              <a:rPr lang="en-US" dirty="0"/>
              <a:t>Sn SRF Cavities</a:t>
            </a:r>
          </a:p>
        </p:txBody>
      </p:sp>
    </p:spTree>
    <p:extLst>
      <p:ext uri="{BB962C8B-B14F-4D97-AF65-F5344CB8AC3E}">
        <p14:creationId xmlns:p14="http://schemas.microsoft.com/office/powerpoint/2010/main" val="405866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A64CA-AF3E-53DF-5F9E-17A3747E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lack of experimental data on the mechanical properties of Nb</a:t>
            </a:r>
            <a:r>
              <a:rPr lang="en-US" baseline="-25000" dirty="0"/>
              <a:t>3</a:t>
            </a:r>
            <a:r>
              <a:rPr lang="en-US" dirty="0"/>
              <a:t>Sn thin films. Existing studies focus on Nb</a:t>
            </a:r>
            <a:r>
              <a:rPr lang="en-US" baseline="-25000" dirty="0"/>
              <a:t>3</a:t>
            </a:r>
            <a:r>
              <a:rPr lang="en-US" dirty="0"/>
              <a:t>Sn-Nb composite foils and cables for magnet applications.</a:t>
            </a:r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cavities are sensitive to mechanical stresses. This complicates the manufacturing process compared to Nb cavities.</a:t>
            </a:r>
          </a:p>
          <a:p>
            <a:r>
              <a:rPr lang="en-US" dirty="0"/>
              <a:t>A recoating procedure can partially heal the damaged film eliminating the need to strip and recoat the cavity.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50B729-5E16-E73D-0569-C376FB1B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5129-9DBA-89EE-9CA1-F254DFF04B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08546-65F7-BA76-CD67-0BDDECECA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A5C7-3A17-C908-97B2-7AF46B3E9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2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BD46D-DB4E-FD1E-87AF-7366BB63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is a brittle material.</a:t>
            </a:r>
          </a:p>
          <a:p>
            <a:r>
              <a:rPr lang="en-US" dirty="0"/>
              <a:t>Young’s Modulus: 130 </a:t>
            </a:r>
            <a:r>
              <a:rPr lang="en-US" dirty="0" err="1"/>
              <a:t>GPa</a:t>
            </a:r>
            <a:endParaRPr lang="en-US" baseline="30000" dirty="0"/>
          </a:p>
          <a:p>
            <a:r>
              <a:rPr lang="en-US" dirty="0"/>
              <a:t>Ultimate Tensile Stress: 100-180 MPa</a:t>
            </a:r>
            <a:endParaRPr lang="en-US" baseline="30000" dirty="0"/>
          </a:p>
          <a:p>
            <a:r>
              <a:rPr lang="en-US" dirty="0"/>
              <a:t>Elongation at Break: 2-3 x 10</a:t>
            </a:r>
            <a:r>
              <a:rPr lang="en-US" baseline="30000" dirty="0"/>
              <a:t>-3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Thin films of Nb</a:t>
            </a:r>
            <a:r>
              <a:rPr lang="en-US" baseline="-25000" dirty="0"/>
              <a:t>3</a:t>
            </a:r>
            <a:r>
              <a:rPr lang="en-US" dirty="0"/>
              <a:t>Sn break easily due to applied stresses.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5B062-8BB6-BE69-0519-E9D48338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 of Nb</a:t>
            </a:r>
            <a:r>
              <a:rPr lang="en-US" baseline="-25000" dirty="0"/>
              <a:t>3</a:t>
            </a:r>
            <a:r>
              <a:rPr lang="en-US" dirty="0"/>
              <a:t>Sn Thin Films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DCAE-24B2-F8B6-AAF2-72E2DFB41D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04E76-C362-2A75-0BC7-37DC9221C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BFA31-DFC1-C342-9675-93AE4801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1082C-9235-00D1-667F-5AB4BF53653D}"/>
              </a:ext>
            </a:extLst>
          </p:cNvPr>
          <p:cNvSpPr txBox="1"/>
          <p:nvPr/>
        </p:nvSpPr>
        <p:spPr>
          <a:xfrm>
            <a:off x="2269222" y="4072855"/>
            <a:ext cx="6501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Bussière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Jean F., H.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LeHuy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Bernard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Faucher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Elastic Behavior of Polycrystalline Nb 3 Sn, V 3 Ga and Nb 3 Ge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US, 1984.</a:t>
            </a:r>
          </a:p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E. Buechler, Tensile Stress-Strain Measurements of Nb3Sn Superconducting Strands and Cables at Room Temperature, Tufts University School of Engineering Medford, Massachusetts, 2017.</a:t>
            </a:r>
          </a:p>
        </p:txBody>
      </p:sp>
    </p:spTree>
    <p:extLst>
      <p:ext uri="{BB962C8B-B14F-4D97-AF65-F5344CB8AC3E}">
        <p14:creationId xmlns:p14="http://schemas.microsoft.com/office/powerpoint/2010/main" val="214958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F2FE2-57EC-4085-9D22-C106FB68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410509" cy="37945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thin film is further weakened by grain structure and surface roughness.</a:t>
            </a:r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grain boundaries are typically etched due to the Sn vapor-diffusion process.</a:t>
            </a:r>
          </a:p>
          <a:p>
            <a:r>
              <a:rPr lang="en-US" dirty="0"/>
              <a:t>These grain boundaries act as stress concentrators.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050CF0-6AB8-BA85-06D8-884D78B6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Thin Film Crack Following Grain Boundaries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A58AB-5EEE-207B-13E7-FAC0032BC5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A4B03-1FA0-7759-463C-BFE5FD75A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D2AB-2A57-1892-6BF5-D571A1FB6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Content Placeholder 4" descr="A close-up of a crack in a rock&#10;&#10;Description automatically generated">
            <a:extLst>
              <a:ext uri="{FF2B5EF4-FFF2-40B4-BE49-F238E27FC236}">
                <a16:creationId xmlns:a16="http://schemas.microsoft.com/office/drawing/2014/main" id="{B2B25EDC-8771-43DE-5D80-3AB75C214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r="15538" b="-3"/>
          <a:stretch/>
        </p:blipFill>
        <p:spPr>
          <a:xfrm>
            <a:off x="5129868" y="1289675"/>
            <a:ext cx="3219403" cy="286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9DF733-A77A-6E20-DCEC-F37ADF9B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5836637" cy="3794522"/>
          </a:xfrm>
        </p:spPr>
        <p:txBody>
          <a:bodyPr/>
          <a:lstStyle/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Cavity Cryomodule for the Continuous Electron Beam Accelerator Facility (CEBAF) at Jefferson Laboratory.</a:t>
            </a:r>
          </a:p>
          <a:p>
            <a:r>
              <a:rPr lang="en-US" dirty="0"/>
              <a:t>Two 5-cell Nb</a:t>
            </a:r>
            <a:r>
              <a:rPr lang="en-US" baseline="-25000" dirty="0"/>
              <a:t>3</a:t>
            </a:r>
            <a:r>
              <a:rPr lang="en-US" dirty="0"/>
              <a:t>Sn cavities were manufactured for this cryomodule.</a:t>
            </a:r>
          </a:p>
          <a:p>
            <a:r>
              <a:rPr lang="en-US" dirty="0"/>
              <a:t>Cavity performance was degraded between single cavity test and pair test.</a:t>
            </a:r>
          </a:p>
          <a:p>
            <a:pPr lvl="1"/>
            <a:r>
              <a:rPr lang="en-US" dirty="0"/>
              <a:t>Room temperature tuning.</a:t>
            </a:r>
          </a:p>
          <a:p>
            <a:pPr lvl="1"/>
            <a:r>
              <a:rPr lang="en-US" dirty="0"/>
              <a:t>Pair assembly.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9EFEF-4E2A-48D8-A891-7B25D9819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A206-2267-6D57-DABF-77FBDA5EA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44DFA-A4EA-95B9-7D1D-FDC761A80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40D4D-580D-EE11-CC74-E93A35E2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28" y="599479"/>
            <a:ext cx="2047555" cy="184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43736-E28C-668D-E28C-B0E32A6B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28" y="2537790"/>
            <a:ext cx="2047555" cy="20531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11861E-1C96-370E-455D-1F8E2E7E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Degradation of Nb</a:t>
            </a:r>
            <a:r>
              <a:rPr lang="en-US" baseline="-25000" dirty="0"/>
              <a:t>3</a:t>
            </a:r>
            <a:r>
              <a:rPr lang="en-US" dirty="0"/>
              <a:t>Sn Cavities Due to Stress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51830-0979-513A-DA39-75EB36DB4271}"/>
              </a:ext>
            </a:extLst>
          </p:cNvPr>
          <p:cNvSpPr txBox="1"/>
          <p:nvPr/>
        </p:nvSpPr>
        <p:spPr>
          <a:xfrm>
            <a:off x="4345110" y="4804946"/>
            <a:ext cx="466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Eremeev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Grigory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"Preservation of the High Quality Factor and Accelerating Gradient of Nb3Sn-coated Cavity During Pair Assembly." 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arXiv:2307.10268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024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F35D56-5DAC-CCCA-6451-B53534FE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817375" cy="3794522"/>
          </a:xfrm>
        </p:spPr>
        <p:txBody>
          <a:bodyPr/>
          <a:lstStyle/>
          <a:p>
            <a:r>
              <a:rPr lang="en-US" dirty="0"/>
              <a:t>Coated using a modified high-temperature nucleation step resulting in a smoother, thinner Nb3Sn coating.</a:t>
            </a:r>
          </a:p>
          <a:p>
            <a:r>
              <a:rPr lang="en-US" dirty="0"/>
              <a:t>Was able to reach a record high accelerating gradient of 24 MV/m.</a:t>
            </a:r>
          </a:p>
          <a:p>
            <a:r>
              <a:rPr lang="en-US" dirty="0"/>
              <a:t>Performance was degraded in transport.</a:t>
            </a:r>
          </a:p>
          <a:p>
            <a:r>
              <a:rPr lang="en-US" dirty="0"/>
              <a:t>A recoating was applied to this cavity to attempt to recover the performance.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A5F4A-4001-1DAE-2210-FB9B8D4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CBMMD-R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B3D6B-8ED3-2836-11E5-7AA971D1DE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F1E5-9ECC-28A5-CC71-DB850B4FC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</a:t>
            </a:r>
            <a:r>
              <a:rPr lang="en-US" dirty="0" err="1"/>
              <a:t>Viklund</a:t>
            </a:r>
            <a:r>
              <a:rPr lang="en-US" dirty="0"/>
              <a:t> | SRF Science Meeting: Nb3Sn Recoating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E437F-088D-7D5C-D7AF-25D67AA4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DC169-143F-8022-3ECF-7F6276D2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3" y="260879"/>
            <a:ext cx="2211376" cy="1786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4E0A5-0925-553E-E2B9-D96E6110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93" y="2046914"/>
            <a:ext cx="2375390" cy="2220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B3AB1-1ECA-8FCE-1563-1027F9257863}"/>
              </a:ext>
            </a:extLst>
          </p:cNvPr>
          <p:cNvSpPr txBox="1"/>
          <p:nvPr/>
        </p:nvSpPr>
        <p:spPr>
          <a:xfrm>
            <a:off x="5743641" y="4298426"/>
            <a:ext cx="33078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S Posen et al 2021 Supercond. Sci. Technol. 34 025007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350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BA8264-FF50-4DE7-5B51-66A8B1655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5199074" cy="3794522"/>
          </a:xfrm>
        </p:spPr>
        <p:txBody>
          <a:bodyPr/>
          <a:lstStyle/>
          <a:p>
            <a:r>
              <a:rPr lang="en-US" dirty="0"/>
              <a:t>A recoating procedure was applied to the cavity to attempt to fix the degradation.</a:t>
            </a:r>
          </a:p>
          <a:p>
            <a:pPr lvl="1"/>
            <a:r>
              <a:rPr lang="en-US" dirty="0"/>
              <a:t>1000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˚C for 1 hour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0.85 g of Sn</a:t>
            </a:r>
          </a:p>
          <a:p>
            <a:r>
              <a:rPr lang="en-US" dirty="0"/>
              <a:t>After the coating most of the Sn was left unevaporated in the crucible.</a:t>
            </a:r>
          </a:p>
          <a:p>
            <a:r>
              <a:rPr lang="en-US" dirty="0"/>
              <a:t>The small amount of Sn should have a negligible effect on the film thickness.</a:t>
            </a:r>
          </a:p>
          <a:p>
            <a:r>
              <a:rPr lang="en-US" dirty="0"/>
              <a:t>This process is effective at healing performance degradation in centrifugal barrel polished (CBP) Nb</a:t>
            </a:r>
            <a:r>
              <a:rPr lang="en-US" baseline="-25000" dirty="0"/>
              <a:t>3</a:t>
            </a:r>
            <a:r>
              <a:rPr lang="en-US" dirty="0"/>
              <a:t>Sn cavities.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9EC1A-512A-41EC-A397-BEB59AB3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Recoating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53952-2DF2-CEB5-0A9A-B268D000DD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12998-7BE4-A496-216B-ABA2D04D5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DF0-6EBC-434D-3B11-7E38BBE74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C28A449-A3AC-F8BF-30EB-19CC31A809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371983"/>
              </p:ext>
            </p:extLst>
          </p:nvPr>
        </p:nvGraphicFramePr>
        <p:xfrm>
          <a:off x="5427678" y="289420"/>
          <a:ext cx="3624247" cy="427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3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7719E-E411-A33F-8349-3203A4673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1775353"/>
          </a:xfrm>
        </p:spPr>
        <p:txBody>
          <a:bodyPr/>
          <a:lstStyle/>
          <a:p>
            <a:r>
              <a:rPr lang="en-US" dirty="0"/>
              <a:t>After the recoating, the cavity performance was greatly improved over the degraded performance but did not entirely recover the original performance.</a:t>
            </a:r>
          </a:p>
          <a:p>
            <a:r>
              <a:rPr lang="en-US" dirty="0"/>
              <a:t>Recoated cavity showed high X-ray emissions before quench, which could indicate that field emission contributed to the quench.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9E559-DD54-4CBD-17C1-C5B7F57A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VTS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6E7FD-46ED-7774-A5E8-8371A14896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BEFD6-0E8A-01E5-9F06-184BCA57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</a:t>
            </a:r>
            <a:r>
              <a:rPr lang="en-US" dirty="0" err="1"/>
              <a:t>Viklund</a:t>
            </a:r>
            <a:r>
              <a:rPr lang="en-US" dirty="0"/>
              <a:t> | SRF Science Meeting: Nb3Sn Recoating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7953-212B-16E4-CC0A-F29633301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4EDACF-9277-FFC9-B235-65C5FC9D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222"/>
            <a:ext cx="9144000" cy="21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5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99BF9B50-EBB4-265A-BE43-2DF819E1D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88" y="1501600"/>
            <a:ext cx="3645716" cy="273428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C083C9-F291-61DC-A9D8-27AF54A0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7D121-8259-A9F8-5080-A334565B1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CDB34-DB2D-4594-4731-372B3E79C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37AE-1D10-B2F6-788E-24FBE35A4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F76E90-9532-135D-2811-4106D152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62" y="1501600"/>
            <a:ext cx="3645716" cy="27342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6C92876-666E-5DF0-F584-76989F6FB439}"/>
              </a:ext>
            </a:extLst>
          </p:cNvPr>
          <p:cNvSpPr/>
          <p:nvPr/>
        </p:nvSpPr>
        <p:spPr>
          <a:xfrm>
            <a:off x="989901" y="2013358"/>
            <a:ext cx="251670" cy="197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8C5BC4-F548-B37C-FDBD-9BDB82DE6673}"/>
              </a:ext>
            </a:extLst>
          </p:cNvPr>
          <p:cNvSpPr/>
          <p:nvPr/>
        </p:nvSpPr>
        <p:spPr>
          <a:xfrm>
            <a:off x="5676835" y="2067187"/>
            <a:ext cx="251670" cy="197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D12C45-AB51-90B0-260F-BA417C79B070}"/>
              </a:ext>
            </a:extLst>
          </p:cNvPr>
          <p:cNvSpPr/>
          <p:nvPr/>
        </p:nvSpPr>
        <p:spPr>
          <a:xfrm>
            <a:off x="6876201" y="1614181"/>
            <a:ext cx="483480" cy="4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E87AF-7747-F82B-D8C1-24C60EB15EDD}"/>
              </a:ext>
            </a:extLst>
          </p:cNvPr>
          <p:cNvSpPr txBox="1"/>
          <p:nvPr/>
        </p:nvSpPr>
        <p:spPr>
          <a:xfrm>
            <a:off x="1368877" y="1039935"/>
            <a:ext cx="218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Pre-Recoating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1C10C-EB7A-8DED-460D-5D53695523B7}"/>
              </a:ext>
            </a:extLst>
          </p:cNvPr>
          <p:cNvSpPr txBox="1"/>
          <p:nvPr/>
        </p:nvSpPr>
        <p:spPr>
          <a:xfrm>
            <a:off x="5393951" y="1036562"/>
            <a:ext cx="218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Post-Recoating</a:t>
            </a:r>
          </a:p>
        </p:txBody>
      </p:sp>
    </p:spTree>
    <p:extLst>
      <p:ext uri="{BB962C8B-B14F-4D97-AF65-F5344CB8AC3E}">
        <p14:creationId xmlns:p14="http://schemas.microsoft.com/office/powerpoint/2010/main" val="154889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410130-D609-8A1A-060E-D9D18F0C8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792208" cy="3794522"/>
          </a:xfrm>
        </p:spPr>
        <p:txBody>
          <a:bodyPr/>
          <a:lstStyle/>
          <a:p>
            <a:r>
              <a:rPr lang="en-US" dirty="0"/>
              <a:t>Cracks in the film lead to performance degradation.</a:t>
            </a:r>
          </a:p>
          <a:p>
            <a:pPr lvl="1"/>
            <a:r>
              <a:rPr lang="en-US" dirty="0"/>
              <a:t>Sharp edges cause magnetic field enhancement.</a:t>
            </a:r>
          </a:p>
          <a:p>
            <a:pPr lvl="1"/>
            <a:r>
              <a:rPr lang="en-US" dirty="0"/>
              <a:t>Cracks that penetrate to the substrate force currents to flow through the Nb substrate.</a:t>
            </a:r>
          </a:p>
          <a:p>
            <a:r>
              <a:rPr lang="en-US" dirty="0"/>
              <a:t>Two possible mechanisms for healing cracks.</a:t>
            </a:r>
          </a:p>
          <a:p>
            <a:pPr lvl="1"/>
            <a:r>
              <a:rPr lang="en-US" dirty="0"/>
              <a:t>Liquid Sn is deposited in the crack and Nb diffuses into the crack to create new Nb</a:t>
            </a:r>
            <a:r>
              <a:rPr lang="en-US" baseline="-25000" dirty="0"/>
              <a:t>3</a:t>
            </a:r>
            <a:r>
              <a:rPr lang="en-US" dirty="0"/>
              <a:t>Sn.</a:t>
            </a:r>
          </a:p>
          <a:p>
            <a:pPr lvl="1"/>
            <a:r>
              <a:rPr lang="en-US" dirty="0"/>
              <a:t>Sn vapor diffuses into the bottom of the crack and reacts with the Nb substrate.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1CDAB1-7AD8-5602-7244-12E4D4FB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Healing Process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12B7B-E2F7-64D2-8097-5E771F991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4F49-A696-9CBF-282F-5E571345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1F9AF-65AF-25BE-79C8-1758882E1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CA0DEC-F7B7-83D1-24D0-18EB007C91FA}"/>
              </a:ext>
            </a:extLst>
          </p:cNvPr>
          <p:cNvGrpSpPr/>
          <p:nvPr/>
        </p:nvGrpSpPr>
        <p:grpSpPr>
          <a:xfrm>
            <a:off x="5972962" y="1166071"/>
            <a:ext cx="2093053" cy="2811359"/>
            <a:chOff x="5972962" y="1166071"/>
            <a:chExt cx="2093053" cy="28113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5330CD-199C-A5F8-9A6C-D951CCDF18DB}"/>
                </a:ext>
              </a:extLst>
            </p:cNvPr>
            <p:cNvSpPr/>
            <p:nvPr/>
          </p:nvSpPr>
          <p:spPr>
            <a:xfrm>
              <a:off x="5972962" y="1166071"/>
              <a:ext cx="2093053" cy="40267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2428D75-F933-F28C-3476-0C850C9299B1}"/>
                </a:ext>
              </a:extLst>
            </p:cNvPr>
            <p:cNvSpPr/>
            <p:nvPr/>
          </p:nvSpPr>
          <p:spPr>
            <a:xfrm rot="10800000">
              <a:off x="6963911" y="1166071"/>
              <a:ext cx="111154" cy="4026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460B86-C9AA-C2BC-31F1-E85C96D93C4F}"/>
                </a:ext>
              </a:extLst>
            </p:cNvPr>
            <p:cNvSpPr/>
            <p:nvPr/>
          </p:nvSpPr>
          <p:spPr>
            <a:xfrm>
              <a:off x="5972962" y="1568742"/>
              <a:ext cx="2093053" cy="4026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E1F3044-F83B-A72C-50A0-6BEE18A088DE}"/>
                </a:ext>
              </a:extLst>
            </p:cNvPr>
            <p:cNvSpPr/>
            <p:nvPr/>
          </p:nvSpPr>
          <p:spPr>
            <a:xfrm rot="5400000">
              <a:off x="6679733" y="2164361"/>
              <a:ext cx="679508" cy="73823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14DC35-72BA-4D2F-F373-CD67E067D980}"/>
                </a:ext>
              </a:extLst>
            </p:cNvPr>
            <p:cNvSpPr/>
            <p:nvPr/>
          </p:nvSpPr>
          <p:spPr>
            <a:xfrm>
              <a:off x="5972962" y="3172088"/>
              <a:ext cx="2093053" cy="40267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7F787B2-B63F-B8FE-EF6D-4E258D069027}"/>
                </a:ext>
              </a:extLst>
            </p:cNvPr>
            <p:cNvSpPr/>
            <p:nvPr/>
          </p:nvSpPr>
          <p:spPr>
            <a:xfrm rot="10800000">
              <a:off x="6963911" y="3103967"/>
              <a:ext cx="111154" cy="47079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348299-BB0F-502D-CBB8-FABA45C7DAE1}"/>
                </a:ext>
              </a:extLst>
            </p:cNvPr>
            <p:cNvSpPr/>
            <p:nvPr/>
          </p:nvSpPr>
          <p:spPr>
            <a:xfrm>
              <a:off x="5972962" y="3574759"/>
              <a:ext cx="2093053" cy="4026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6991EA-F8C4-1325-D372-3ABB458AA82B}"/>
                </a:ext>
              </a:extLst>
            </p:cNvPr>
            <p:cNvSpPr/>
            <p:nvPr/>
          </p:nvSpPr>
          <p:spPr>
            <a:xfrm>
              <a:off x="6855901" y="3411173"/>
              <a:ext cx="327171" cy="32717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4069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FD392F2-85A0-4A84-A0AD-B3BABF9031FF}" vid="{CE0A0621-7B09-4BA0-B664-DEC6032F9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Fermi_Template</Template>
  <TotalTime>11315</TotalTime>
  <Words>664</Words>
  <Application>Microsoft Office PowerPoint</Application>
  <PresentationFormat>On-screen Show (16:9)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</vt:lpstr>
      <vt:lpstr>Fermilab_PPT_090915</vt:lpstr>
      <vt:lpstr>PowerPoint Presentation</vt:lpstr>
      <vt:lpstr>Mechanical Properties of Nb3Sn Thin Films</vt:lpstr>
      <vt:lpstr>Nb3Sn Thin Film Crack Following Grain Boundaries</vt:lpstr>
      <vt:lpstr>Performance Degradation of Nb3Sn Cavities Due to Stress</vt:lpstr>
      <vt:lpstr>CBMMD-R</vt:lpstr>
      <vt:lpstr>Recoating Procedure</vt:lpstr>
      <vt:lpstr>VTS Data</vt:lpstr>
      <vt:lpstr>Temperature Mapping</vt:lpstr>
      <vt:lpstr>Healing Process Theory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Viklund</dc:creator>
  <cp:lastModifiedBy>Eric Viklund</cp:lastModifiedBy>
  <cp:revision>8</cp:revision>
  <cp:lastPrinted>2014-01-20T19:40:21Z</cp:lastPrinted>
  <dcterms:created xsi:type="dcterms:W3CDTF">2023-10-05T20:16:52Z</dcterms:created>
  <dcterms:modified xsi:type="dcterms:W3CDTF">2024-01-17T18:34:43Z</dcterms:modified>
</cp:coreProperties>
</file>